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56" r:id="rId3"/>
    <p:sldId id="2545" r:id="rId4"/>
    <p:sldId id="2546" r:id="rId5"/>
    <p:sldId id="2547" r:id="rId6"/>
    <p:sldId id="2548" r:id="rId7"/>
    <p:sldId id="2549" r:id="rId8"/>
    <p:sldId id="2550" r:id="rId9"/>
    <p:sldId id="2551" r:id="rId10"/>
    <p:sldId id="2552" r:id="rId11"/>
    <p:sldId id="2553" r:id="rId12"/>
    <p:sldId id="2480" r:id="rId1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D2B9"/>
    <a:srgbClr val="E8E8E8"/>
    <a:srgbClr val="0000FF"/>
    <a:srgbClr val="FF66FF"/>
    <a:srgbClr val="F074C7"/>
    <a:srgbClr val="2060BE"/>
    <a:srgbClr val="FF97FF"/>
    <a:srgbClr val="CAFAFE"/>
    <a:srgbClr val="9900CC"/>
    <a:srgbClr val="15F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4705" autoAdjust="0"/>
  </p:normalViewPr>
  <p:slideViewPr>
    <p:cSldViewPr>
      <p:cViewPr varScale="1">
        <p:scale>
          <a:sx n="145" d="100"/>
          <a:sy n="145" d="100"/>
        </p:scale>
        <p:origin x="764" y="80"/>
      </p:cViewPr>
      <p:guideLst>
        <p:guide orient="horz" pos="3229"/>
        <p:guide pos="5685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9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>
                <a:ea typeface="黑体" panose="02010609060101010101" pitchFamily="49" charset="-122"/>
              </a:rPr>
            </a:fld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>
                <a:ea typeface="黑体" panose="02010609060101010101" pitchFamily="49" charset="-122"/>
              </a:rPr>
            </a:fld>
            <a:endParaRPr lang="zh-CN" altLang="en-US" dirty="0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53" y="1659926"/>
            <a:ext cx="5104875" cy="973006"/>
          </a:xfrm>
        </p:spPr>
        <p:txBody>
          <a:bodyPr anchor="ctr" anchorCtr="0"/>
          <a:lstStyle>
            <a:lvl1pPr algn="ctr">
              <a:defRPr sz="4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再 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79" y="2112871"/>
            <a:ext cx="7887066" cy="980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79" y="3093499"/>
            <a:ext cx="7887066" cy="1145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79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090" y="4768096"/>
            <a:ext cx="308624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8250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3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2283718"/>
            <a:ext cx="4982268" cy="790058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tx1"/>
                </a:solidFill>
                <a:latin typeface="黑体" panose="02010609060101010101" pitchFamily="49" charset="-122"/>
              </a:rPr>
              <a:t>第五单元</a:t>
            </a:r>
            <a:r>
              <a:rPr lang="en-US" altLang="zh-CN" sz="4000" dirty="0" smtClean="0">
                <a:solidFill>
                  <a:schemeClr val="tx1"/>
                </a:solidFill>
                <a:latin typeface="黑体" panose="02010609060101010101" pitchFamily="49" charset="-122"/>
              </a:rPr>
              <a:t>•</a:t>
            </a:r>
            <a:r>
              <a:rPr lang="zh-CN" altLang="en-US" sz="4000" dirty="0" smtClean="0">
                <a:solidFill>
                  <a:schemeClr val="tx1"/>
                </a:solidFill>
                <a:latin typeface="黑体" panose="02010609060101010101" pitchFamily="49" charset="-122"/>
              </a:rPr>
              <a:t>习作例文</a:t>
            </a:r>
            <a:endParaRPr lang="zh-CN" altLang="en-US" sz="4000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sp>
        <p:nvSpPr>
          <p:cNvPr id="6" name="副标题 5"/>
          <p:cNvSpPr>
            <a:spLocks noGrp="1"/>
          </p:cNvSpPr>
          <p:nvPr>
            <p:ph type="subTitle" idx="4294967295"/>
          </p:nvPr>
        </p:nvSpPr>
        <p:spPr>
          <a:xfrm>
            <a:off x="614005" y="3171156"/>
            <a:ext cx="4545330" cy="1052195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zh-CN" altLang="en-US" sz="8000" dirty="0" smtClean="0">
                <a:solidFill>
                  <a:schemeClr val="tx1"/>
                </a:solidFill>
              </a:rPr>
              <a:t>小木船</a:t>
            </a:r>
            <a:endParaRPr lang="zh-CN" alt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3600" b="1" dirty="0" smtClean="0"/>
              <a:t>板书</a:t>
            </a:r>
            <a:r>
              <a:rPr lang="zh-CN" altLang="en-US" sz="3600" b="1" dirty="0"/>
              <a:t>设计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760788" y="1317407"/>
            <a:ext cx="1622425" cy="568325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zh-CN" altLang="en-US" sz="3200" dirty="0">
                <a:solidFill>
                  <a:schemeClr val="tx1"/>
                </a:solidFill>
              </a:rPr>
              <a:t>小木船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14062" y="2557939"/>
            <a:ext cx="13006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7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en-US" altLang="zh-CN" sz="27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27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06191" y="2557939"/>
            <a:ext cx="1697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 smtClean="0">
                <a:solidFill>
                  <a:prstClr val="black"/>
                </a:solidFill>
                <a:ea typeface="黑体" panose="02010609060101010101" pitchFamily="49" charset="-122"/>
              </a:rPr>
              <a:t>小木船</a:t>
            </a:r>
            <a:endParaRPr lang="zh-CN" altLang="en-US" sz="2700" dirty="0">
              <a:solidFill>
                <a:prstClr val="black"/>
              </a:solidFill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95036" y="2557939"/>
            <a:ext cx="10863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>
                <a:solidFill>
                  <a:prstClr val="black"/>
                </a:solidFill>
                <a:ea typeface="黑体" panose="02010609060101010101" pitchFamily="49" charset="-122"/>
              </a:rPr>
              <a:t>陈明</a:t>
            </a:r>
            <a:endParaRPr lang="zh-CN" altLang="en-US" sz="2700" dirty="0">
              <a:solidFill>
                <a:prstClr val="black"/>
              </a:solidFill>
              <a:ea typeface="黑体" panose="02010609060101010101" pitchFamily="49" charset="-122"/>
            </a:endParaRPr>
          </a:p>
        </p:txBody>
      </p:sp>
      <p:pic>
        <p:nvPicPr>
          <p:cNvPr id="7" name="Picture 2" descr="https://timgsa.baidu.com/timg?image&amp;quality=80&amp;size=b9999_10000&amp;sec=1570794305834&amp;di=54588888e5b87b23789361e5efb7afec&amp;imgtype=0&amp;src=http%3A%2F%2Fpic.90sjimg.com%2Fdesign%2F00%2F57%2F71%2F63%2F58cc8bb7c6c85.png"/>
          <p:cNvPicPr>
            <a:picLocks noChangeAspect="1" noChangeArrowheads="1"/>
          </p:cNvPicPr>
          <p:nvPr/>
        </p:nvPicPr>
        <p:blipFill rotWithShape="1"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40" b="18943"/>
          <a:stretch>
            <a:fillRect/>
          </a:stretch>
        </p:blipFill>
        <p:spPr bwMode="auto">
          <a:xfrm>
            <a:off x="6444208" y="3579862"/>
            <a:ext cx="2520783" cy="135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683568" y="1707654"/>
            <a:ext cx="5104638" cy="972836"/>
          </a:xfrm>
        </p:spPr>
        <p:txBody>
          <a:bodyPr>
            <a:noAutofit/>
          </a:bodyPr>
          <a:lstStyle/>
          <a:p>
            <a:r>
              <a:rPr lang="zh-CN" altLang="en-US" sz="8000" dirty="0">
                <a:solidFill>
                  <a:schemeClr val="tx1"/>
                </a:solidFill>
              </a:rPr>
              <a:t>再见</a:t>
            </a:r>
            <a:endParaRPr lang="zh-CN" alt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3600" b="1" dirty="0" smtClean="0"/>
              <a:t>谈话</a:t>
            </a:r>
            <a:r>
              <a:rPr lang="zh-CN" altLang="en-US" sz="3600" b="1" dirty="0"/>
              <a:t>揭题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331641" y="2085325"/>
            <a:ext cx="334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因为什么？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1641" y="2823036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最后结果怎样？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31640" y="1347614"/>
            <a:ext cx="6169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你和好朋友争吵过吗？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8" name="Picture 4" descr="https://timgsa.baidu.com/timg?image&amp;quality=80&amp;size=b9999_10000&amp;sec=1570794250474&amp;di=f4206c844b27c6c5bee2269db4bd4e8e&amp;imgtype=0&amp;src=http%3A%2F%2Fimgsrc.baidu.com%2Fimgad%2Fpic%2Fitem%2F314e251f95cad1c8cc518a0f743e6709c93d512b.jpg"/>
          <p:cNvPicPr>
            <a:picLocks noChangeAspect="1" noChangeArrowheads="1"/>
          </p:cNvPicPr>
          <p:nvPr/>
        </p:nvPicPr>
        <p:blipFill rotWithShape="1"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3" b="7859"/>
          <a:stretch>
            <a:fillRect/>
          </a:stretch>
        </p:blipFill>
        <p:spPr bwMode="auto">
          <a:xfrm>
            <a:off x="4984583" y="2499742"/>
            <a:ext cx="353116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3600" b="1" dirty="0" smtClean="0"/>
              <a:t>阅读</a:t>
            </a:r>
            <a:r>
              <a:rPr lang="zh-CN" altLang="en-US" sz="3600" b="1" dirty="0"/>
              <a:t>指导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475656" y="1851670"/>
            <a:ext cx="5865812" cy="688975"/>
          </a:xfrm>
        </p:spPr>
        <p:txBody>
          <a:bodyPr anchor="ctr"/>
          <a:lstStyle/>
          <a:p>
            <a:pPr marL="0" indent="0">
              <a:buNone/>
            </a:pPr>
            <a:r>
              <a:rPr lang="zh-CN" altLang="en-US" sz="2700" b="1" dirty="0">
                <a:solidFill>
                  <a:schemeClr val="tx1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文章围绕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小木船</a:t>
            </a:r>
            <a:r>
              <a:rPr lang="en-US" altLang="zh-CN" sz="2700" b="1" dirty="0">
                <a:solidFill>
                  <a:schemeClr val="tx1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en-US" sz="2700" b="1" dirty="0">
                <a:solidFill>
                  <a:schemeClr val="tx1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写了一件什么事？</a:t>
            </a:r>
            <a:endParaRPr lang="zh-CN" altLang="en-US" sz="2700" b="1" dirty="0">
              <a:solidFill>
                <a:schemeClr val="tx1"/>
              </a:solidFill>
              <a:latin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75656" y="2761541"/>
            <a:ext cx="5999097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“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和陈明因为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小木船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友谊破裂，最后和好如初的故事。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475656" y="908267"/>
            <a:ext cx="3312368" cy="55721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5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4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3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2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一</a:t>
            </a: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、初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读例文并思考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02" y="771550"/>
            <a:ext cx="830646" cy="830646"/>
          </a:xfrm>
          <a:prstGeom prst="rect">
            <a:avLst/>
          </a:prstGeom>
        </p:spPr>
      </p:pic>
      <p:pic>
        <p:nvPicPr>
          <p:cNvPr id="2050" name="Picture 2" descr="https://timgsa.baidu.com/timg?image&amp;quality=80&amp;size=b9999_10000&amp;sec=1570794305834&amp;di=54588888e5b87b23789361e5efb7afec&amp;imgtype=0&amp;src=http%3A%2F%2Fpic.90sjimg.com%2Fdesign%2F00%2F57%2F71%2F63%2F58cc8bb7c6c85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40" b="18943"/>
          <a:stretch>
            <a:fillRect/>
          </a:stretch>
        </p:blipFill>
        <p:spPr bwMode="auto">
          <a:xfrm>
            <a:off x="6444208" y="3579862"/>
            <a:ext cx="2520783" cy="135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60507" y="1756419"/>
            <a:ext cx="6912768" cy="1386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和陈明的矛盾持续了很长一段时间，课文中只用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转眼几个月过去了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一句话就交待了，你觉得这样写清楚了吗？</a:t>
            </a:r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/>
          <a:lstStyle/>
          <a:p>
            <a:r>
              <a:rPr lang="zh-CN" altLang="en-US" sz="3600" b="1" dirty="0" smtClean="0"/>
              <a:t>阅读</a:t>
            </a:r>
            <a:r>
              <a:rPr lang="zh-CN" altLang="en-US" sz="3600" b="1" dirty="0"/>
              <a:t>指导</a:t>
            </a:r>
            <a:endParaRPr lang="zh-CN" altLang="en-US" sz="3600" b="1" dirty="0"/>
          </a:p>
        </p:txBody>
      </p:sp>
      <p:sp>
        <p:nvSpPr>
          <p:cNvPr id="6" name="内容占位符 2"/>
          <p:cNvSpPr txBox="1"/>
          <p:nvPr/>
        </p:nvSpPr>
        <p:spPr>
          <a:xfrm>
            <a:off x="1475656" y="908267"/>
            <a:ext cx="3312368" cy="55721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5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4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3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2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二、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再</a:t>
            </a: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读例文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02" y="771550"/>
            <a:ext cx="830646" cy="830646"/>
          </a:xfrm>
          <a:prstGeom prst="rect">
            <a:avLst/>
          </a:prstGeom>
        </p:spPr>
      </p:pic>
      <p:pic>
        <p:nvPicPr>
          <p:cNvPr id="8" name="Picture 2" descr="https://timgsa.baidu.com/timg?image&amp;quality=80&amp;size=b9999_10000&amp;sec=1570794305834&amp;di=54588888e5b87b23789361e5efb7afec&amp;imgtype=0&amp;src=http%3A%2F%2Fpic.90sjimg.com%2Fdesign%2F00%2F57%2F71%2F63%2F58cc8bb7c6c85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40" b="18943"/>
          <a:stretch>
            <a:fillRect/>
          </a:stretch>
        </p:blipFill>
        <p:spPr bwMode="auto">
          <a:xfrm>
            <a:off x="6444208" y="3579862"/>
            <a:ext cx="2520783" cy="135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71600" y="987574"/>
            <a:ext cx="7056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）找一找</a:t>
            </a:r>
            <a:b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</a:b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作者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是怎样把友谊破裂的过程以及复合的过程写清楚的？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/>
          <a:lstStyle/>
          <a:p>
            <a:r>
              <a:rPr lang="zh-CN" altLang="en-US" sz="3600" b="1" dirty="0" smtClean="0"/>
              <a:t>阅读</a:t>
            </a:r>
            <a:r>
              <a:rPr lang="zh-CN" altLang="en-US" sz="3600" b="1" dirty="0"/>
              <a:t>指导</a:t>
            </a:r>
            <a:endParaRPr lang="zh-CN" altLang="en-US" sz="3600" b="1" dirty="0"/>
          </a:p>
        </p:txBody>
      </p:sp>
      <p:pic>
        <p:nvPicPr>
          <p:cNvPr id="5" name="Picture 2" descr="https://timgsa.baidu.com/timg?image&amp;quality=80&amp;size=b9999_10000&amp;sec=1570794305834&amp;di=54588888e5b87b23789361e5efb7afec&amp;imgtype=0&amp;src=http%3A%2F%2Fpic.90sjimg.com%2Fdesign%2F00%2F57%2F71%2F63%2F58cc8bb7c6c85.png"/>
          <p:cNvPicPr>
            <a:picLocks noChangeAspect="1" noChangeArrowheads="1"/>
          </p:cNvPicPr>
          <p:nvPr/>
        </p:nvPicPr>
        <p:blipFill rotWithShape="1"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40" b="18943"/>
          <a:stretch>
            <a:fillRect/>
          </a:stretch>
        </p:blipFill>
        <p:spPr bwMode="auto">
          <a:xfrm>
            <a:off x="6444208" y="3579862"/>
            <a:ext cx="2520783" cy="135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97719"/>
            <a:ext cx="889583" cy="88958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940864" y="2046814"/>
            <a:ext cx="6840760" cy="140017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700" dirty="0">
                <a:solidFill>
                  <a:schemeClr val="tx1"/>
                </a:solidFill>
                <a:latin typeface="黑体" panose="02010609060101010101" pitchFamily="49" charset="-122"/>
                <a:cs typeface="楷体" panose="02010609060101010101" charset="-122"/>
              </a:rPr>
              <a:t>①不料我一失手（            ），小木船掉在了地上，摔坏了。</a:t>
            </a:r>
            <a:endParaRPr lang="zh-CN" altLang="en-US" sz="2700" dirty="0">
              <a:solidFill>
                <a:schemeClr val="tx1"/>
              </a:solidFill>
              <a:latin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67944" y="2139702"/>
            <a:ext cx="18321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ea typeface="黑体" panose="02010609060101010101" pitchFamily="49" charset="-122"/>
              </a:rPr>
              <a:t>啪的一声</a:t>
            </a:r>
            <a:endParaRPr lang="zh-CN" altLang="en-US" sz="27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864" y="1059582"/>
            <a:ext cx="4671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）填一填，并说说好在哪里？</a:t>
            </a:r>
            <a:endParaRPr lang="zh-CN" altLang="en-US" dirty="0"/>
          </a:p>
        </p:txBody>
      </p:sp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/>
          <a:lstStyle/>
          <a:p>
            <a:r>
              <a:rPr lang="zh-CN" altLang="en-US" sz="3600" b="1" dirty="0" smtClean="0"/>
              <a:t>阅读</a:t>
            </a:r>
            <a:r>
              <a:rPr lang="zh-CN" altLang="en-US" sz="3600" b="1" dirty="0"/>
              <a:t>指导</a:t>
            </a:r>
            <a:endParaRPr lang="zh-CN" altLang="en-US" sz="3600" b="1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97719"/>
            <a:ext cx="889583" cy="889583"/>
          </a:xfrm>
          <a:prstGeom prst="rect">
            <a:avLst/>
          </a:prstGeom>
        </p:spPr>
      </p:pic>
      <p:pic>
        <p:nvPicPr>
          <p:cNvPr id="8" name="Picture 2" descr="https://timgsa.baidu.com/timg?image&amp;quality=80&amp;size=b9999_10000&amp;sec=1570794305834&amp;di=54588888e5b87b23789361e5efb7afec&amp;imgtype=0&amp;src=http%3A%2F%2Fpic.90sjimg.com%2Fdesign%2F00%2F57%2F71%2F63%2F58cc8bb7c6c85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40" b="18943"/>
          <a:stretch>
            <a:fillRect/>
          </a:stretch>
        </p:blipFill>
        <p:spPr bwMode="auto">
          <a:xfrm>
            <a:off x="6444208" y="3579862"/>
            <a:ext cx="2520783" cy="135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683568" y="1451926"/>
            <a:ext cx="7746042" cy="205105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700" dirty="0">
                <a:solidFill>
                  <a:schemeClr val="tx1"/>
                </a:solidFill>
                <a:latin typeface="黑体" panose="02010609060101010101" pitchFamily="49" charset="-122"/>
                <a:cs typeface="楷体" panose="02010609060101010101" charset="-122"/>
              </a:rPr>
              <a:t>②他拿起我的小木船，（     ）摔在地上，用脚踩了两下，（     ）抓起</a:t>
            </a:r>
            <a:r>
              <a:rPr lang="zh-CN" altLang="en-US" sz="2700" dirty="0" smtClean="0">
                <a:solidFill>
                  <a:schemeClr val="tx1"/>
                </a:solidFill>
                <a:latin typeface="黑体" panose="02010609060101010101" pitchFamily="49" charset="-122"/>
                <a:cs typeface="楷体" panose="02010609060101010101" charset="-122"/>
              </a:rPr>
              <a:t>书包，（           </a:t>
            </a:r>
            <a:r>
              <a:rPr lang="zh-CN" altLang="en-US" sz="2700" dirty="0">
                <a:solidFill>
                  <a:schemeClr val="tx1"/>
                </a:solidFill>
                <a:latin typeface="黑体" panose="02010609060101010101" pitchFamily="49" charset="-122"/>
                <a:cs typeface="楷体" panose="02010609060101010101" charset="-122"/>
              </a:rPr>
              <a:t>）走了。</a:t>
            </a:r>
            <a:endParaRPr lang="zh-CN" altLang="en-US" sz="2700" dirty="0">
              <a:solidFill>
                <a:schemeClr val="tx1"/>
              </a:solidFill>
              <a:latin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56589" y="1563638"/>
            <a:ext cx="11521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ea typeface="黑体" panose="02010609060101010101" pitchFamily="49" charset="-122"/>
              </a:rPr>
              <a:t>使劲</a:t>
            </a:r>
            <a:endParaRPr lang="zh-CN" altLang="en-US" sz="27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73254" y="2223535"/>
            <a:ext cx="88820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ea typeface="黑体" panose="02010609060101010101" pitchFamily="49" charset="-122"/>
              </a:rPr>
              <a:t>一把</a:t>
            </a:r>
            <a:endParaRPr lang="zh-CN" altLang="en-US" sz="27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27782" y="2209972"/>
            <a:ext cx="24018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ea typeface="黑体" panose="02010609060101010101" pitchFamily="49" charset="-122"/>
              </a:rPr>
              <a:t>头也不回地</a:t>
            </a:r>
            <a:endParaRPr lang="zh-CN" altLang="en-US" sz="2700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/>
          <a:lstStyle/>
          <a:p>
            <a:r>
              <a:rPr lang="zh-CN" altLang="en-US" sz="3600" b="1" dirty="0" smtClean="0"/>
              <a:t>阅读</a:t>
            </a:r>
            <a:r>
              <a:rPr lang="zh-CN" altLang="en-US" sz="3600" b="1" dirty="0"/>
              <a:t>指导</a:t>
            </a:r>
            <a:endParaRPr lang="zh-CN" altLang="en-US" sz="3600" b="1" dirty="0"/>
          </a:p>
        </p:txBody>
      </p:sp>
      <p:pic>
        <p:nvPicPr>
          <p:cNvPr id="8" name="Picture 2" descr="https://timgsa.baidu.com/timg?image&amp;quality=80&amp;size=b9999_10000&amp;sec=1570794305834&amp;di=54588888e5b87b23789361e5efb7afec&amp;imgtype=0&amp;src=http%3A%2F%2Fpic.90sjimg.com%2Fdesign%2F00%2F57%2F71%2F63%2F58cc8bb7c6c85.png"/>
          <p:cNvPicPr>
            <a:picLocks noChangeAspect="1" noChangeArrowheads="1"/>
          </p:cNvPicPr>
          <p:nvPr/>
        </p:nvPicPr>
        <p:blipFill rotWithShape="1"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40" b="18943"/>
          <a:stretch>
            <a:fillRect/>
          </a:stretch>
        </p:blipFill>
        <p:spPr bwMode="auto">
          <a:xfrm>
            <a:off x="6444208" y="3579862"/>
            <a:ext cx="2520783" cy="135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475656" y="1703388"/>
            <a:ext cx="4849813" cy="496887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）写事情要按一定的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顺序。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75656" y="2580115"/>
            <a:ext cx="7040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）抓住人物的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动作、神态、表情、语言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等方面将事情的经过写清楚。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628679" y="0"/>
            <a:ext cx="7887066" cy="61732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b="1" smtClean="0"/>
              <a:t>阅读指导</a:t>
            </a:r>
            <a:endParaRPr lang="zh-CN" altLang="en-US" b="1" dirty="0"/>
          </a:p>
        </p:txBody>
      </p:sp>
      <p:sp>
        <p:nvSpPr>
          <p:cNvPr id="7" name="内容占位符 2"/>
          <p:cNvSpPr txBox="1"/>
          <p:nvPr/>
        </p:nvSpPr>
        <p:spPr>
          <a:xfrm>
            <a:off x="1475656" y="908267"/>
            <a:ext cx="3312368" cy="55721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charset="0"/>
                <a:ea typeface="黑体" panose="02010609060101010101" pitchFamily="49" charset="-122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5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4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3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2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三</a:t>
            </a: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cs typeface="宋体" panose="02010600030101010101" pitchFamily="2" charset="-122"/>
              </a:rPr>
              <a:t>、方法总结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02" y="771550"/>
            <a:ext cx="830646" cy="830646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3600" b="1" dirty="0" smtClean="0"/>
              <a:t>交流</a:t>
            </a:r>
            <a:r>
              <a:rPr lang="zh-CN" altLang="en-US" sz="3600" b="1" dirty="0"/>
              <a:t>分享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935808" y="1059582"/>
            <a:ext cx="7272808" cy="1471613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</a:rPr>
              <a:t>同学之间出现矛盾或是发生不愉快的事，你是怎样对待的？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083618"/>
            <a:ext cx="2931790" cy="2931790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439</Words>
  <Application>WPS 演示</Application>
  <PresentationFormat>全屏显示(16:9)</PresentationFormat>
  <Paragraphs>72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黑体</vt:lpstr>
      <vt:lpstr>Times New Roman</vt:lpstr>
      <vt:lpstr>楷体</vt:lpstr>
      <vt:lpstr>微软雅黑</vt:lpstr>
      <vt:lpstr>Arial Unicode MS</vt:lpstr>
      <vt:lpstr>Calibri</vt:lpstr>
      <vt:lpstr>1_Office 主题</vt:lpstr>
      <vt:lpstr>第五单元•习作例文</vt:lpstr>
      <vt:lpstr>谈话揭题</vt:lpstr>
      <vt:lpstr>阅读指导</vt:lpstr>
      <vt:lpstr>阅读指导</vt:lpstr>
      <vt:lpstr>阅读指导</vt:lpstr>
      <vt:lpstr>阅读指导</vt:lpstr>
      <vt:lpstr>阅读指导</vt:lpstr>
      <vt:lpstr>PowerPoint 演示文稿</vt:lpstr>
      <vt:lpstr>交流分享</vt:lpstr>
      <vt:lpstr>板书设计</vt:lpstr>
      <vt:lpstr>再见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第五单元•习作例文</dc:title>
  <dc:creator/>
  <cp:lastModifiedBy>qwe</cp:lastModifiedBy>
  <cp:revision>1</cp:revision>
  <dcterms:created xsi:type="dcterms:W3CDTF">2021-10-12T12:58:55Z</dcterms:created>
  <dcterms:modified xsi:type="dcterms:W3CDTF">2021-10-12T12:58:55Z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BAA72C571F694B25B96A10B6AD6D96AA</vt:lpwstr>
  </property>
</Properties>
</file>